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15" r:id="rId1"/>
  </p:sldMasterIdLst>
  <p:notesMasterIdLst>
    <p:notesMasterId r:id="rId7"/>
  </p:notesMasterIdLst>
  <p:sldIdLst>
    <p:sldId id="256" r:id="rId2"/>
    <p:sldId id="269" r:id="rId3"/>
    <p:sldId id="271" r:id="rId4"/>
    <p:sldId id="273" r:id="rId5"/>
    <p:sldId id="275" r:id="rId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4" autoAdjust="0"/>
    <p:restoredTop sz="94638" autoAdjust="0"/>
  </p:normalViewPr>
  <p:slideViewPr>
    <p:cSldViewPr>
      <p:cViewPr>
        <p:scale>
          <a:sx n="101" d="100"/>
          <a:sy n="101" d="100"/>
        </p:scale>
        <p:origin x="-1278" y="-2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E56682CE-3F50-48FF-80D8-4346645F2A26}" type="datetimeFigureOut">
              <a:rPr lang="en-GB"/>
              <a:pPr>
                <a:defRPr/>
              </a:pPr>
              <a:t>06/03/2013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A09476F4-E7D8-45FD-9962-D081B0F55CD1}" type="slidenum">
              <a:rPr lang="en-GB"/>
              <a:pPr>
                <a:defRPr/>
              </a:pPr>
              <a:t>‹#›</a:t>
            </a:fld>
            <a:endParaRPr lang="en-GB"/>
          </a:p>
        </p:txBody>
      </p:sp>
    </p:spTree>
    <p:extLst>
      <p:ext uri="{BB962C8B-B14F-4D97-AF65-F5344CB8AC3E}">
        <p14:creationId xmlns:p14="http://schemas.microsoft.com/office/powerpoint/2010/main" val="32131093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9931653F-99A2-4139-81A9-BD17CA998A17}" type="datetimeFigureOut">
              <a:rPr lang="en-US"/>
              <a:pPr>
                <a:defRPr/>
              </a:pPr>
              <a:t>3/6/2013</a:t>
            </a:fld>
            <a:endParaRPr lang="en-GB"/>
          </a:p>
        </p:txBody>
      </p:sp>
      <p:sp>
        <p:nvSpPr>
          <p:cNvPr id="5" name="Footer Placeholder 18"/>
          <p:cNvSpPr>
            <a:spLocks noGrp="1"/>
          </p:cNvSpPr>
          <p:nvPr>
            <p:ph type="ftr" sz="quarter" idx="11"/>
          </p:nvPr>
        </p:nvSpPr>
        <p:spPr/>
        <p:txBody>
          <a:bodyPr/>
          <a:lstStyle>
            <a:lvl1pPr>
              <a:defRPr/>
            </a:lvl1pPr>
          </a:lstStyle>
          <a:p>
            <a:pPr>
              <a:defRPr/>
            </a:pPr>
            <a:endParaRPr lang="en-GB"/>
          </a:p>
        </p:txBody>
      </p:sp>
      <p:sp>
        <p:nvSpPr>
          <p:cNvPr id="6" name="Slide Number Placeholder 26"/>
          <p:cNvSpPr>
            <a:spLocks noGrp="1"/>
          </p:cNvSpPr>
          <p:nvPr>
            <p:ph type="sldNum" sz="quarter" idx="12"/>
          </p:nvPr>
        </p:nvSpPr>
        <p:spPr/>
        <p:txBody>
          <a:bodyPr/>
          <a:lstStyle>
            <a:lvl1pPr>
              <a:defRPr/>
            </a:lvl1pPr>
          </a:lstStyle>
          <a:p>
            <a:pPr>
              <a:defRPr/>
            </a:pPr>
            <a:fld id="{3F11D5A4-4951-4278-A962-8F282A195B15}" type="slidenum">
              <a:rPr lang="en-GB"/>
              <a:pPr>
                <a:defRPr/>
              </a:pPr>
              <a:t>‹#›</a:t>
            </a:fld>
            <a:endParaRPr lang="en-GB"/>
          </a:p>
        </p:txBody>
      </p:sp>
    </p:spTree>
    <p:extLst>
      <p:ext uri="{BB962C8B-B14F-4D97-AF65-F5344CB8AC3E}">
        <p14:creationId xmlns:p14="http://schemas.microsoft.com/office/powerpoint/2010/main" val="220772396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AD7D3D5-F087-4895-AA8E-29BBC0AF9D4A}" type="datetimeFigureOut">
              <a:rPr lang="en-US"/>
              <a:pPr>
                <a:defRPr/>
              </a:pPr>
              <a:t>3/6/2013</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9A2E26B4-A460-4E2E-B1FD-F145B2E0A2F2}" type="slidenum">
              <a:rPr lang="en-GB"/>
              <a:pPr>
                <a:defRPr/>
              </a:pPr>
              <a:t>‹#›</a:t>
            </a:fld>
            <a:endParaRPr lang="en-GB"/>
          </a:p>
        </p:txBody>
      </p:sp>
    </p:spTree>
    <p:extLst>
      <p:ext uri="{BB962C8B-B14F-4D97-AF65-F5344CB8AC3E}">
        <p14:creationId xmlns:p14="http://schemas.microsoft.com/office/powerpoint/2010/main" val="11173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10DFC124-9E42-42AF-9C6D-6BF48B0637A9}" type="datetimeFigureOut">
              <a:rPr lang="en-US"/>
              <a:pPr>
                <a:defRPr/>
              </a:pPr>
              <a:t>3/6/2013</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0613355F-3393-4EE0-BD7B-9B06F4804B29}" type="slidenum">
              <a:rPr lang="en-GB"/>
              <a:pPr>
                <a:defRPr/>
              </a:pPr>
              <a:t>‹#›</a:t>
            </a:fld>
            <a:endParaRPr lang="en-GB"/>
          </a:p>
        </p:txBody>
      </p:sp>
    </p:spTree>
    <p:extLst>
      <p:ext uri="{BB962C8B-B14F-4D97-AF65-F5344CB8AC3E}">
        <p14:creationId xmlns:p14="http://schemas.microsoft.com/office/powerpoint/2010/main" val="37492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4FE315D-5036-44F9-B3FE-11967C8EE9C1}" type="datetimeFigureOut">
              <a:rPr lang="en-US"/>
              <a:pPr>
                <a:defRPr/>
              </a:pPr>
              <a:t>3/6/2013</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A833B8FD-1645-4A68-A5FC-A9159CAC7326}" type="slidenum">
              <a:rPr lang="en-GB"/>
              <a:pPr>
                <a:defRPr/>
              </a:pPr>
              <a:t>‹#›</a:t>
            </a:fld>
            <a:endParaRPr lang="en-GB"/>
          </a:p>
        </p:txBody>
      </p:sp>
    </p:spTree>
    <p:extLst>
      <p:ext uri="{BB962C8B-B14F-4D97-AF65-F5344CB8AC3E}">
        <p14:creationId xmlns:p14="http://schemas.microsoft.com/office/powerpoint/2010/main" val="1330589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739B881-C75A-4910-A9D4-3571BD7CE282}" type="datetimeFigureOut">
              <a:rPr lang="en-US"/>
              <a:pPr>
                <a:defRPr/>
              </a:pPr>
              <a:t>3/6/2013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8B0609E-BE21-48D0-8B4F-C4ACC1FF0247}" type="slidenum">
              <a:rPr lang="en-GB"/>
              <a:pPr>
                <a:defRPr/>
              </a:pPr>
              <a:t>‹#›</a:t>
            </a:fld>
            <a:endParaRPr lang="en-GB"/>
          </a:p>
        </p:txBody>
      </p:sp>
    </p:spTree>
    <p:extLst>
      <p:ext uri="{BB962C8B-B14F-4D97-AF65-F5344CB8AC3E}">
        <p14:creationId xmlns:p14="http://schemas.microsoft.com/office/powerpoint/2010/main" val="110326921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405DA123-8035-4292-B7A8-E4DDA93EF0F6}" type="datetimeFigureOut">
              <a:rPr lang="en-US"/>
              <a:pPr>
                <a:defRPr/>
              </a:pPr>
              <a:t>3/6/2013</a:t>
            </a:fld>
            <a:endParaRPr lang="en-GB"/>
          </a:p>
        </p:txBody>
      </p:sp>
      <p:sp>
        <p:nvSpPr>
          <p:cNvPr id="6" name="Footer Placeholder 21"/>
          <p:cNvSpPr>
            <a:spLocks noGrp="1"/>
          </p:cNvSpPr>
          <p:nvPr>
            <p:ph type="ftr" sz="quarter" idx="11"/>
          </p:nvPr>
        </p:nvSpPr>
        <p:spPr/>
        <p:txBody>
          <a:bodyPr/>
          <a:lstStyle>
            <a:lvl1pPr>
              <a:defRPr/>
            </a:lvl1pPr>
          </a:lstStyle>
          <a:p>
            <a:pPr>
              <a:defRPr/>
            </a:pPr>
            <a:endParaRPr lang="en-GB"/>
          </a:p>
        </p:txBody>
      </p:sp>
      <p:sp>
        <p:nvSpPr>
          <p:cNvPr id="7" name="Slide Number Placeholder 17"/>
          <p:cNvSpPr>
            <a:spLocks noGrp="1"/>
          </p:cNvSpPr>
          <p:nvPr>
            <p:ph type="sldNum" sz="quarter" idx="12"/>
          </p:nvPr>
        </p:nvSpPr>
        <p:spPr/>
        <p:txBody>
          <a:bodyPr/>
          <a:lstStyle>
            <a:lvl1pPr>
              <a:defRPr/>
            </a:lvl1pPr>
          </a:lstStyle>
          <a:p>
            <a:pPr>
              <a:defRPr/>
            </a:pPr>
            <a:fld id="{46A7C981-7E7E-45CA-B5AB-95C28F1951FD}" type="slidenum">
              <a:rPr lang="en-GB"/>
              <a:pPr>
                <a:defRPr/>
              </a:pPr>
              <a:t>‹#›</a:t>
            </a:fld>
            <a:endParaRPr lang="en-GB"/>
          </a:p>
        </p:txBody>
      </p:sp>
    </p:spTree>
    <p:extLst>
      <p:ext uri="{BB962C8B-B14F-4D97-AF65-F5344CB8AC3E}">
        <p14:creationId xmlns:p14="http://schemas.microsoft.com/office/powerpoint/2010/main" val="1088393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32E9EE47-1EFF-49F6-9035-A92788524873}" type="datetimeFigureOut">
              <a:rPr lang="en-US"/>
              <a:pPr>
                <a:defRPr/>
              </a:pPr>
              <a:t>3/6/2013</a:t>
            </a:fld>
            <a:endParaRPr lang="en-GB"/>
          </a:p>
        </p:txBody>
      </p:sp>
      <p:sp>
        <p:nvSpPr>
          <p:cNvPr id="8" name="Footer Placeholder 21"/>
          <p:cNvSpPr>
            <a:spLocks noGrp="1"/>
          </p:cNvSpPr>
          <p:nvPr>
            <p:ph type="ftr" sz="quarter" idx="11"/>
          </p:nvPr>
        </p:nvSpPr>
        <p:spPr/>
        <p:txBody>
          <a:bodyPr/>
          <a:lstStyle>
            <a:lvl1pPr>
              <a:defRPr/>
            </a:lvl1pPr>
          </a:lstStyle>
          <a:p>
            <a:pPr>
              <a:defRPr/>
            </a:pPr>
            <a:endParaRPr lang="en-GB"/>
          </a:p>
        </p:txBody>
      </p:sp>
      <p:sp>
        <p:nvSpPr>
          <p:cNvPr id="9" name="Slide Number Placeholder 17"/>
          <p:cNvSpPr>
            <a:spLocks noGrp="1"/>
          </p:cNvSpPr>
          <p:nvPr>
            <p:ph type="sldNum" sz="quarter" idx="12"/>
          </p:nvPr>
        </p:nvSpPr>
        <p:spPr/>
        <p:txBody>
          <a:bodyPr/>
          <a:lstStyle>
            <a:lvl1pPr>
              <a:defRPr/>
            </a:lvl1pPr>
          </a:lstStyle>
          <a:p>
            <a:pPr>
              <a:defRPr/>
            </a:pPr>
            <a:fld id="{A06E534E-336A-4936-AF38-5CDF96D7F291}" type="slidenum">
              <a:rPr lang="en-GB"/>
              <a:pPr>
                <a:defRPr/>
              </a:pPr>
              <a:t>‹#›</a:t>
            </a:fld>
            <a:endParaRPr lang="en-GB"/>
          </a:p>
        </p:txBody>
      </p:sp>
    </p:spTree>
    <p:extLst>
      <p:ext uri="{BB962C8B-B14F-4D97-AF65-F5344CB8AC3E}">
        <p14:creationId xmlns:p14="http://schemas.microsoft.com/office/powerpoint/2010/main" val="218818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9EAAE9F1-728E-4C15-AF3F-00E58891465F}" type="datetimeFigureOut">
              <a:rPr lang="en-US"/>
              <a:pPr>
                <a:defRPr/>
              </a:pPr>
              <a:t>3/6/2013</a:t>
            </a:fld>
            <a:endParaRPr lang="en-GB"/>
          </a:p>
        </p:txBody>
      </p:sp>
      <p:sp>
        <p:nvSpPr>
          <p:cNvPr id="4" name="Footer Placeholder 21"/>
          <p:cNvSpPr>
            <a:spLocks noGrp="1"/>
          </p:cNvSpPr>
          <p:nvPr>
            <p:ph type="ftr" sz="quarter" idx="11"/>
          </p:nvPr>
        </p:nvSpPr>
        <p:spPr/>
        <p:txBody>
          <a:bodyPr/>
          <a:lstStyle>
            <a:lvl1pPr>
              <a:defRPr/>
            </a:lvl1pPr>
          </a:lstStyle>
          <a:p>
            <a:pPr>
              <a:defRPr/>
            </a:pPr>
            <a:endParaRPr lang="en-GB"/>
          </a:p>
        </p:txBody>
      </p:sp>
      <p:sp>
        <p:nvSpPr>
          <p:cNvPr id="5" name="Slide Number Placeholder 17"/>
          <p:cNvSpPr>
            <a:spLocks noGrp="1"/>
          </p:cNvSpPr>
          <p:nvPr>
            <p:ph type="sldNum" sz="quarter" idx="12"/>
          </p:nvPr>
        </p:nvSpPr>
        <p:spPr/>
        <p:txBody>
          <a:bodyPr/>
          <a:lstStyle>
            <a:lvl1pPr>
              <a:defRPr/>
            </a:lvl1pPr>
          </a:lstStyle>
          <a:p>
            <a:pPr>
              <a:defRPr/>
            </a:pPr>
            <a:fld id="{3EA0B5BB-DA11-43D5-9C71-1F3B14D9D1E7}" type="slidenum">
              <a:rPr lang="en-GB"/>
              <a:pPr>
                <a:defRPr/>
              </a:pPr>
              <a:t>‹#›</a:t>
            </a:fld>
            <a:endParaRPr lang="en-GB"/>
          </a:p>
        </p:txBody>
      </p:sp>
    </p:spTree>
    <p:extLst>
      <p:ext uri="{BB962C8B-B14F-4D97-AF65-F5344CB8AC3E}">
        <p14:creationId xmlns:p14="http://schemas.microsoft.com/office/powerpoint/2010/main" val="949451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1979D097-A66C-414C-9AED-CD2D89EC321B}" type="datetimeFigureOut">
              <a:rPr lang="en-US"/>
              <a:pPr>
                <a:defRPr/>
              </a:pPr>
              <a:t>3/6/2013</a:t>
            </a:fld>
            <a:endParaRPr lang="en-GB"/>
          </a:p>
        </p:txBody>
      </p:sp>
      <p:sp>
        <p:nvSpPr>
          <p:cNvPr id="3" name="Footer Placeholder 21"/>
          <p:cNvSpPr>
            <a:spLocks noGrp="1"/>
          </p:cNvSpPr>
          <p:nvPr>
            <p:ph type="ftr" sz="quarter" idx="11"/>
          </p:nvPr>
        </p:nvSpPr>
        <p:spPr/>
        <p:txBody>
          <a:bodyPr/>
          <a:lstStyle>
            <a:lvl1pPr>
              <a:defRPr/>
            </a:lvl1pPr>
          </a:lstStyle>
          <a:p>
            <a:pPr>
              <a:defRPr/>
            </a:pPr>
            <a:endParaRPr lang="en-GB"/>
          </a:p>
        </p:txBody>
      </p:sp>
      <p:sp>
        <p:nvSpPr>
          <p:cNvPr id="4" name="Slide Number Placeholder 17"/>
          <p:cNvSpPr>
            <a:spLocks noGrp="1"/>
          </p:cNvSpPr>
          <p:nvPr>
            <p:ph type="sldNum" sz="quarter" idx="12"/>
          </p:nvPr>
        </p:nvSpPr>
        <p:spPr/>
        <p:txBody>
          <a:bodyPr/>
          <a:lstStyle>
            <a:lvl1pPr>
              <a:defRPr/>
            </a:lvl1pPr>
          </a:lstStyle>
          <a:p>
            <a:pPr>
              <a:defRPr/>
            </a:pPr>
            <a:fld id="{E5199973-891F-433A-88A6-F27B579A9C99}" type="slidenum">
              <a:rPr lang="en-GB"/>
              <a:pPr>
                <a:defRPr/>
              </a:pPr>
              <a:t>‹#›</a:t>
            </a:fld>
            <a:endParaRPr lang="en-GB"/>
          </a:p>
        </p:txBody>
      </p:sp>
    </p:spTree>
    <p:extLst>
      <p:ext uri="{BB962C8B-B14F-4D97-AF65-F5344CB8AC3E}">
        <p14:creationId xmlns:p14="http://schemas.microsoft.com/office/powerpoint/2010/main" val="3009731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6BB1DC19-D9FD-4D19-80F7-D1F2443EB397}" type="datetimeFigureOut">
              <a:rPr lang="en-US"/>
              <a:pPr>
                <a:defRPr/>
              </a:pPr>
              <a:t>3/6/2013</a:t>
            </a:fld>
            <a:endParaRPr lang="en-GB"/>
          </a:p>
        </p:txBody>
      </p:sp>
      <p:sp>
        <p:nvSpPr>
          <p:cNvPr id="6" name="Footer Placeholder 21"/>
          <p:cNvSpPr>
            <a:spLocks noGrp="1"/>
          </p:cNvSpPr>
          <p:nvPr>
            <p:ph type="ftr" sz="quarter" idx="11"/>
          </p:nvPr>
        </p:nvSpPr>
        <p:spPr/>
        <p:txBody>
          <a:bodyPr/>
          <a:lstStyle>
            <a:lvl1pPr>
              <a:defRPr/>
            </a:lvl1pPr>
          </a:lstStyle>
          <a:p>
            <a:pPr>
              <a:defRPr/>
            </a:pPr>
            <a:endParaRPr lang="en-GB"/>
          </a:p>
        </p:txBody>
      </p:sp>
      <p:sp>
        <p:nvSpPr>
          <p:cNvPr id="7" name="Slide Number Placeholder 17"/>
          <p:cNvSpPr>
            <a:spLocks noGrp="1"/>
          </p:cNvSpPr>
          <p:nvPr>
            <p:ph type="sldNum" sz="quarter" idx="12"/>
          </p:nvPr>
        </p:nvSpPr>
        <p:spPr/>
        <p:txBody>
          <a:bodyPr/>
          <a:lstStyle>
            <a:lvl1pPr>
              <a:defRPr/>
            </a:lvl1pPr>
          </a:lstStyle>
          <a:p>
            <a:pPr>
              <a:defRPr/>
            </a:pPr>
            <a:fld id="{2C1E1D19-B35F-4A9C-97E7-75F6B0CE8AE3}" type="slidenum">
              <a:rPr lang="en-GB"/>
              <a:pPr>
                <a:defRPr/>
              </a:pPr>
              <a:t>‹#›</a:t>
            </a:fld>
            <a:endParaRPr lang="en-GB"/>
          </a:p>
        </p:txBody>
      </p:sp>
    </p:spTree>
    <p:extLst>
      <p:ext uri="{BB962C8B-B14F-4D97-AF65-F5344CB8AC3E}">
        <p14:creationId xmlns:p14="http://schemas.microsoft.com/office/powerpoint/2010/main" val="608954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5848DD00-6B0E-486D-B80F-93C09CE7C1A0}" type="datetimeFigureOut">
              <a:rPr lang="en-US"/>
              <a:pPr>
                <a:defRPr/>
              </a:pPr>
              <a:t>3/6/2013</a:t>
            </a:fld>
            <a:endParaRPr lang="en-GB"/>
          </a:p>
        </p:txBody>
      </p:sp>
      <p:sp>
        <p:nvSpPr>
          <p:cNvPr id="10" name="Footer Placeholder 5"/>
          <p:cNvSpPr>
            <a:spLocks noGrp="1"/>
          </p:cNvSpPr>
          <p:nvPr>
            <p:ph type="ftr" sz="quarter" idx="11"/>
          </p:nvPr>
        </p:nvSpPr>
        <p:spPr/>
        <p:txBody>
          <a:bodyPr/>
          <a:lstStyle>
            <a:lvl1pPr>
              <a:defRPr/>
            </a:lvl1pPr>
          </a:lstStyle>
          <a:p>
            <a:pPr>
              <a:defRPr/>
            </a:pPr>
            <a:endParaRPr lang="en-GB"/>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250679B7-AA55-4347-AA88-811582D4063D}" type="slidenum">
              <a:rPr lang="en-GB"/>
              <a:pPr>
                <a:defRPr/>
              </a:pPr>
              <a:t>‹#›</a:t>
            </a:fld>
            <a:endParaRPr lang="en-GB"/>
          </a:p>
        </p:txBody>
      </p:sp>
    </p:spTree>
    <p:extLst>
      <p:ext uri="{BB962C8B-B14F-4D97-AF65-F5344CB8AC3E}">
        <p14:creationId xmlns:p14="http://schemas.microsoft.com/office/powerpoint/2010/main" val="835508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smtClean="0">
                <a:solidFill>
                  <a:schemeClr val="tx2">
                    <a:shade val="90000"/>
                  </a:schemeClr>
                </a:solidFill>
              </a:defRPr>
            </a:lvl1pPr>
          </a:lstStyle>
          <a:p>
            <a:pPr>
              <a:defRPr/>
            </a:pPr>
            <a:fld id="{7703CE44-3D62-49A9-A2A6-AD191EEB4472}" type="datetimeFigureOut">
              <a:rPr lang="en-US"/>
              <a:pPr>
                <a:defRPr/>
              </a:pPr>
              <a:t>3/6/2013</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smtClean="0">
                <a:solidFill>
                  <a:schemeClr val="tx2">
                    <a:shade val="90000"/>
                  </a:schemeClr>
                </a:solidFill>
              </a:defRPr>
            </a:lvl1pPr>
          </a:lstStyle>
          <a:p>
            <a:pPr>
              <a:defRPr/>
            </a:pPr>
            <a:fld id="{5AEB07D0-8B20-4CEF-8E88-4BA62AF79FCB}" type="slidenum">
              <a:rPr lang="en-GB"/>
              <a:pPr>
                <a:defRPr/>
              </a:pPr>
              <a:t>‹#›</a:t>
            </a:fld>
            <a:endParaRPr lang="en-GB"/>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4038" r:id="rId1"/>
    <p:sldLayoutId id="2147484030" r:id="rId2"/>
    <p:sldLayoutId id="2147484039" r:id="rId3"/>
    <p:sldLayoutId id="2147484031" r:id="rId4"/>
    <p:sldLayoutId id="2147484032" r:id="rId5"/>
    <p:sldLayoutId id="2147484033" r:id="rId6"/>
    <p:sldLayoutId id="2147484034" r:id="rId7"/>
    <p:sldLayoutId id="2147484035" r:id="rId8"/>
    <p:sldLayoutId id="2147484040" r:id="rId9"/>
    <p:sldLayoutId id="2147484036" r:id="rId10"/>
    <p:sldLayoutId id="2147484037"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unwomen.org/wp-content/uploads/2013/01/Paid-work-women%E2%80%99s-empowerment-and-inclusive-growth2.pdf" TargetMode="External"/><Relationship Id="rId2" Type="http://schemas.openxmlformats.org/officeDocument/2006/relationships/hyperlink" Target="http://www.ids.ac.uk/publication/gender-equality-and-economic-growth-is-there-a-win-wi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09600" y="3962400"/>
            <a:ext cx="7543800" cy="2212975"/>
          </a:xfrm>
        </p:spPr>
        <p:txBody>
          <a:bodyPr/>
          <a:lstStyle/>
          <a:p>
            <a:pPr fontAlgn="auto">
              <a:spcAft>
                <a:spcPts val="0"/>
              </a:spcAft>
              <a:defRPr/>
            </a:pPr>
            <a:r>
              <a:rPr lang="en-GB" sz="2800" dirty="0" smtClean="0">
                <a:solidFill>
                  <a:schemeClr val="accent1">
                    <a:satMod val="150000"/>
                  </a:schemeClr>
                </a:solidFill>
              </a:rPr>
              <a:t>Professor Naila Kabeer</a:t>
            </a:r>
            <a:br>
              <a:rPr lang="en-GB" sz="2800" dirty="0" smtClean="0">
                <a:solidFill>
                  <a:schemeClr val="accent1">
                    <a:satMod val="150000"/>
                  </a:schemeClr>
                </a:solidFill>
              </a:rPr>
            </a:br>
            <a:r>
              <a:rPr lang="en-GB" sz="2800" dirty="0" smtClean="0">
                <a:solidFill>
                  <a:schemeClr val="accent1">
                    <a:satMod val="150000"/>
                  </a:schemeClr>
                </a:solidFill>
              </a:rPr>
              <a:t>School of Oriental and African Studies, UK</a:t>
            </a:r>
          </a:p>
        </p:txBody>
      </p:sp>
      <p:sp>
        <p:nvSpPr>
          <p:cNvPr id="8195" name="Subtitle 2"/>
          <p:cNvSpPr>
            <a:spLocks noGrp="1"/>
          </p:cNvSpPr>
          <p:nvPr>
            <p:ph type="subTitle" idx="1"/>
          </p:nvPr>
        </p:nvSpPr>
        <p:spPr>
          <a:xfrm>
            <a:off x="609600" y="2057400"/>
            <a:ext cx="6461125" cy="1981200"/>
          </a:xfrm>
        </p:spPr>
        <p:txBody>
          <a:bodyPr>
            <a:normAutofit/>
          </a:bodyPr>
          <a:lstStyle/>
          <a:p>
            <a:pPr marR="0">
              <a:lnSpc>
                <a:spcPct val="80000"/>
              </a:lnSpc>
              <a:buFont typeface="Arial" charset="0"/>
              <a:buNone/>
            </a:pPr>
            <a:r>
              <a:rPr lang="en-GB" sz="3600" b="1" smtClean="0"/>
              <a:t>Gender equality and poverty eradication: what has worked for women and girls? </a:t>
            </a:r>
            <a:endParaRPr lang="en-GB" sz="3600" smtClean="0"/>
          </a:p>
          <a:p>
            <a:pPr marR="0">
              <a:lnSpc>
                <a:spcPct val="80000"/>
              </a:lnSpc>
              <a:buFont typeface="Arial" charset="0"/>
              <a:buNone/>
            </a:pPr>
            <a:endParaRPr lang="en-GB" sz="31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14400"/>
            <a:ext cx="7620000" cy="1143000"/>
          </a:xfrm>
        </p:spPr>
        <p:txBody>
          <a:bodyPr>
            <a:normAutofit fontScale="90000"/>
          </a:bodyPr>
          <a:lstStyle/>
          <a:p>
            <a:pPr fontAlgn="auto">
              <a:spcAft>
                <a:spcPts val="0"/>
              </a:spcAft>
              <a:defRPr/>
            </a:pPr>
            <a:r>
              <a:rPr lang="en-GB" sz="2800" dirty="0" smtClean="0"/>
              <a:t>The Millennium Declaration was framed by a strong commitment to human rights, social justice and gender equality ....</a:t>
            </a:r>
            <a:endParaRPr lang="en-GB" sz="2800" dirty="0"/>
          </a:p>
        </p:txBody>
      </p:sp>
      <p:sp>
        <p:nvSpPr>
          <p:cNvPr id="6147" name="Content Placeholder 2"/>
          <p:cNvSpPr>
            <a:spLocks noGrp="1"/>
          </p:cNvSpPr>
          <p:nvPr>
            <p:ph idx="1"/>
          </p:nvPr>
        </p:nvSpPr>
        <p:spPr>
          <a:xfrm>
            <a:off x="457200" y="2286000"/>
            <a:ext cx="7620000" cy="3886200"/>
          </a:xfrm>
        </p:spPr>
        <p:txBody>
          <a:bodyPr/>
          <a:lstStyle/>
          <a:p>
            <a:r>
              <a:rPr lang="en-GB" sz="2400" i="1" smtClean="0"/>
              <a:t>Men and women have the right to live their lives and raise their children in dignity, free from hunger and from the fear of violence, oppression or injustice... We resolve… to combat all forms of violence against women and to implement the Convention on the Elimination of All Forms of Discrimination against Women....We also resolve …to promote gender equality and the empowerment of women as effective ways to combat poverty, hunger and disease and to stimulate development that is truly sustainable. </a:t>
            </a:r>
            <a:endParaRPr lang="en-GB" sz="24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smtClean="0"/>
              <a:t>MDG 1 </a:t>
            </a:r>
          </a:p>
        </p:txBody>
      </p:sp>
      <p:sp>
        <p:nvSpPr>
          <p:cNvPr id="7171" name="Content Placeholder 2"/>
          <p:cNvSpPr>
            <a:spLocks noGrp="1"/>
          </p:cNvSpPr>
          <p:nvPr>
            <p:ph idx="1"/>
          </p:nvPr>
        </p:nvSpPr>
        <p:spPr/>
        <p:txBody>
          <a:bodyPr/>
          <a:lstStyle/>
          <a:p>
            <a:endParaRPr lang="en-GB" sz="2800" smtClean="0"/>
          </a:p>
          <a:p>
            <a:r>
              <a:rPr lang="en-GB" sz="2800" smtClean="0"/>
              <a:t>Halving proportions of people in extreme poverty and hunger</a:t>
            </a:r>
          </a:p>
          <a:p>
            <a:endParaRPr lang="en-GB" sz="2800" smtClean="0"/>
          </a:p>
          <a:p>
            <a:endParaRPr lang="en-GB" sz="2800" smtClean="0"/>
          </a:p>
          <a:p>
            <a:r>
              <a:rPr lang="en-GB" sz="2800" smtClean="0"/>
              <a:t>Promoting decent and productive employment for men, women and young people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271463"/>
            <a:ext cx="8229600" cy="1252537"/>
          </a:xfrm>
        </p:spPr>
        <p:txBody>
          <a:bodyPr/>
          <a:lstStyle/>
          <a:p>
            <a:r>
              <a:rPr lang="en-GB" smtClean="0"/>
              <a:t>Policy responses....</a:t>
            </a:r>
          </a:p>
        </p:txBody>
      </p:sp>
      <p:sp>
        <p:nvSpPr>
          <p:cNvPr id="8195" name="Content Placeholder 2"/>
          <p:cNvSpPr>
            <a:spLocks noGrp="1"/>
          </p:cNvSpPr>
          <p:nvPr>
            <p:ph idx="1"/>
          </p:nvPr>
        </p:nvSpPr>
        <p:spPr/>
        <p:txBody>
          <a:bodyPr/>
          <a:lstStyle/>
          <a:p>
            <a:r>
              <a:rPr lang="en-GB" sz="2400" smtClean="0"/>
              <a:t>Employment-centred growth to generate more and better jobs for all</a:t>
            </a:r>
          </a:p>
          <a:p>
            <a:r>
              <a:rPr lang="en-GB" sz="2400" smtClean="0"/>
              <a:t>Sectoral policies for more balanced growth</a:t>
            </a:r>
          </a:p>
          <a:p>
            <a:r>
              <a:rPr lang="en-GB" sz="2400" smtClean="0"/>
              <a:t>Strategic and co-ordinated interventions which address  gendered structures of constraints such as:</a:t>
            </a:r>
          </a:p>
          <a:p>
            <a:pPr lvl="1"/>
            <a:r>
              <a:rPr lang="en-GB" smtClean="0"/>
              <a:t>Reducing women’s work loads</a:t>
            </a:r>
          </a:p>
          <a:p>
            <a:pPr lvl="1"/>
            <a:r>
              <a:rPr lang="en-GB" smtClean="0"/>
              <a:t>An enabling regulatory environment</a:t>
            </a:r>
          </a:p>
          <a:p>
            <a:pPr lvl="1"/>
            <a:r>
              <a:rPr lang="en-GB" smtClean="0"/>
              <a:t>Gender-aware social protection </a:t>
            </a:r>
          </a:p>
          <a:p>
            <a:pPr lvl="1"/>
            <a:r>
              <a:rPr lang="en-GB" smtClean="0"/>
              <a:t>Organisation, voice and citizenship (realising the promise of the Millennium Declaration) </a:t>
            </a:r>
          </a:p>
          <a:p>
            <a:endParaRPr lang="en-GB" sz="24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smtClean="0"/>
              <a:t>Key references:</a:t>
            </a:r>
          </a:p>
        </p:txBody>
      </p:sp>
      <p:sp>
        <p:nvSpPr>
          <p:cNvPr id="9219" name="Content Placeholder 2"/>
          <p:cNvSpPr>
            <a:spLocks noGrp="1"/>
          </p:cNvSpPr>
          <p:nvPr>
            <p:ph idx="1"/>
          </p:nvPr>
        </p:nvSpPr>
        <p:spPr/>
        <p:txBody>
          <a:bodyPr/>
          <a:lstStyle/>
          <a:p>
            <a:r>
              <a:rPr lang="en-GB" sz="2000" smtClean="0"/>
              <a:t>1) N. Kabeer and L. Natali (2013) </a:t>
            </a:r>
            <a:r>
              <a:rPr lang="en-GB" sz="2000" i="1" smtClean="0"/>
              <a:t>Gender equality and economic growth: is there a win-win?</a:t>
            </a:r>
            <a:r>
              <a:rPr lang="en-GB" sz="2000" smtClean="0"/>
              <a:t> IDS Working Paper No.  417 (</a:t>
            </a:r>
            <a:r>
              <a:rPr lang="en-GB" sz="2000" u="sng" smtClean="0">
                <a:hlinkClick r:id="rId2"/>
              </a:rPr>
              <a:t>http://www.ids.ac.uk/publication/gender-equality-and-economic-growth-is-there-a-win-win</a:t>
            </a:r>
            <a:r>
              <a:rPr lang="en-GB" sz="2000" smtClean="0"/>
              <a:t>)</a:t>
            </a:r>
          </a:p>
          <a:p>
            <a:r>
              <a:rPr lang="en-GB" sz="2000" smtClean="0"/>
              <a:t>2) N. Kabeer,,  R. Assaad, A. Dwarkah, S. Mahmud, H.Sholkamy , S, Tasneem, D.Tsikata (2013) </a:t>
            </a:r>
            <a:r>
              <a:rPr lang="en-GB" sz="2000" i="1" smtClean="0"/>
              <a:t>Paid work, women’s empowerment and inclusive growth: Transforming the gendered structures of constraint</a:t>
            </a:r>
            <a:r>
              <a:rPr lang="en-GB" sz="2000" smtClean="0"/>
              <a:t> (</a:t>
            </a:r>
            <a:r>
              <a:rPr lang="en-GB" sz="2000" smtClean="0">
                <a:hlinkClick r:id="rId3"/>
              </a:rPr>
              <a:t>http://www.unwomen.org/wp-content/uploads/2013/01/Paid-work-women%E2%80%99s-empowerment-and-inclusive-growth2.pdf</a:t>
            </a:r>
            <a:r>
              <a:rPr lang="en-GB" sz="2000" smtClean="0"/>
              <a:t>)</a:t>
            </a:r>
          </a:p>
          <a:p>
            <a:r>
              <a:rPr lang="en-GB" sz="2000" smtClean="0"/>
              <a:t>3) N. Kabeer , R.Sudarshan and K.Milward.( 2013) </a:t>
            </a:r>
            <a:r>
              <a:rPr lang="en-GB" sz="2000" i="1" smtClean="0"/>
              <a:t>Women organising in the informal economy: beyond the weapons of the weak</a:t>
            </a:r>
            <a:r>
              <a:rPr lang="en-GB" sz="2000" smtClean="0"/>
              <a:t> Zed Press, London</a:t>
            </a:r>
          </a:p>
          <a:p>
            <a:r>
              <a:rPr lang="en-GB" sz="2000" smtClean="0"/>
              <a:t>See also www.pathwaysofempowerment.org</a:t>
            </a:r>
          </a:p>
          <a:p>
            <a:endParaRPr lang="en-GB" sz="140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555</TotalTime>
  <Words>323</Words>
  <Application>Microsoft Office PowerPoint</Application>
  <PresentationFormat>On-screen Show (4:3)</PresentationFormat>
  <Paragraphs>23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Constantia</vt:lpstr>
      <vt:lpstr>Wingdings 2</vt:lpstr>
      <vt:lpstr>Flow</vt:lpstr>
      <vt:lpstr>Professor Naila Kabeer School of Oriental and African Studies, UK</vt:lpstr>
      <vt:lpstr>The Millennium Declaration was framed by a strong commitment to human rights, social justice and gender equality ....</vt:lpstr>
      <vt:lpstr>MDG 1 </vt:lpstr>
      <vt:lpstr>Policy responses....</vt:lpstr>
      <vt:lpstr>Key references:</vt:lpstr>
    </vt:vector>
  </TitlesOfParts>
  <Company>Institute of Development Studies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Amarpur 1979 - 2009</dc:title>
  <dc:creator>NailaK</dc:creator>
  <cp:lastModifiedBy>Grace Gabala</cp:lastModifiedBy>
  <cp:revision>49</cp:revision>
  <dcterms:created xsi:type="dcterms:W3CDTF">2011-07-31T00:49:20Z</dcterms:created>
  <dcterms:modified xsi:type="dcterms:W3CDTF">2013-03-06T22:54:38Z</dcterms:modified>
</cp:coreProperties>
</file>